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349"/>
    <p:restoredTop sz="94550"/>
  </p:normalViewPr>
  <p:slideViewPr>
    <p:cSldViewPr snapToGrid="0" snapToObjects="1">
      <p:cViewPr>
        <p:scale>
          <a:sx n="100" d="100"/>
          <a:sy n="100" d="100"/>
        </p:scale>
        <p:origin x="-2844" y="-588"/>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9587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11469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454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81425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419649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62417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3450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311499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253506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093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DD017E7-3766-DE44-9D9C-B3FE40DFA2A1}" type="datetimeFigureOut">
              <a:rPr lang="en-GB" smtClean="0"/>
              <a:pPr/>
              <a:t>08/04/2022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170072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D017E7-3766-DE44-9D9C-B3FE40DFA2A1}" type="datetimeFigureOut">
              <a:rPr lang="en-GB" smtClean="0"/>
              <a:pPr/>
              <a:t>08/04/2022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7A79CF-7A76-7F48-99D1-0FF36E8E5201}" type="slidenum">
              <a:rPr lang="en-GB" smtClean="0"/>
              <a:pPr/>
              <a:t>‹N°›</a:t>
            </a:fld>
            <a:endParaRPr lang="en-GB"/>
          </a:p>
        </p:txBody>
      </p:sp>
    </p:spTree>
    <p:extLst>
      <p:ext uri="{BB962C8B-B14F-4D97-AF65-F5344CB8AC3E}">
        <p14:creationId xmlns:p14="http://schemas.microsoft.com/office/powerpoint/2010/main" xmlns="" val="2022424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sabelle.becam@ijm.fr"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284BA3C-A7FA-0046-A869-905F4774AD76}"/>
              </a:ext>
            </a:extLst>
          </p:cNvPr>
          <p:cNvSpPr/>
          <p:nvPr/>
        </p:nvSpPr>
        <p:spPr>
          <a:xfrm>
            <a:off x="0" y="0"/>
            <a:ext cx="6858000" cy="2415396"/>
          </a:xfrm>
          <a:prstGeom prst="rect">
            <a:avLst/>
          </a:prstGeom>
          <a:solidFill>
            <a:schemeClr val="accent4">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794205F9-2904-9C47-BA4A-10C18B6E2063}"/>
              </a:ext>
            </a:extLst>
          </p:cNvPr>
          <p:cNvSpPr/>
          <p:nvPr/>
        </p:nvSpPr>
        <p:spPr>
          <a:xfrm rot="5400000">
            <a:off x="-2537604" y="4953000"/>
            <a:ext cx="7490604" cy="2415396"/>
          </a:xfrm>
          <a:prstGeom prst="rect">
            <a:avLst/>
          </a:prstGeom>
          <a:solidFill>
            <a:schemeClr val="accent4">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D81371E0-4BF1-014E-B84E-52BEF228AB23}"/>
              </a:ext>
            </a:extLst>
          </p:cNvPr>
          <p:cNvSpPr/>
          <p:nvPr/>
        </p:nvSpPr>
        <p:spPr>
          <a:xfrm>
            <a:off x="4298270" y="-2985957"/>
            <a:ext cx="1312307" cy="615948"/>
          </a:xfrm>
          <a:prstGeom prst="rect">
            <a:avLst/>
          </a:prstGeom>
          <a:solidFill>
            <a:schemeClr val="accent4">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xmlns="" id="{B4DFB4CF-07EA-A546-A5CA-AC7DC460D9B8}"/>
              </a:ext>
            </a:extLst>
          </p:cNvPr>
          <p:cNvSpPr txBox="1"/>
          <p:nvPr/>
        </p:nvSpPr>
        <p:spPr>
          <a:xfrm>
            <a:off x="286089" y="0"/>
            <a:ext cx="6285823" cy="1415772"/>
          </a:xfrm>
          <a:prstGeom prst="rect">
            <a:avLst/>
          </a:prstGeom>
          <a:noFill/>
        </p:spPr>
        <p:txBody>
          <a:bodyPr wrap="none" rtlCol="0">
            <a:spAutoFit/>
          </a:bodyPr>
          <a:lstStyle/>
          <a:p>
            <a:endParaRPr lang="en-GB" sz="2400" dirty="0"/>
          </a:p>
          <a:p>
            <a:r>
              <a:rPr lang="en-US" sz="2400" b="1" dirty="0"/>
              <a:t>Neural development and neurological disorders</a:t>
            </a:r>
            <a:endParaRPr lang="en-GB" sz="2400" b="1" dirty="0"/>
          </a:p>
          <a:p>
            <a:pPr algn="ctr"/>
            <a:r>
              <a:rPr lang="en-GB" sz="2000" dirty="0"/>
              <a:t>Head: Noelia Fernandez/ Isabelle Becam </a:t>
            </a:r>
          </a:p>
          <a:p>
            <a:endParaRPr lang="en-GB" dirty="0"/>
          </a:p>
        </p:txBody>
      </p:sp>
      <p:sp>
        <p:nvSpPr>
          <p:cNvPr id="6" name="ZoneTexte 5">
            <a:extLst>
              <a:ext uri="{FF2B5EF4-FFF2-40B4-BE49-F238E27FC236}">
                <a16:creationId xmlns:a16="http://schemas.microsoft.com/office/drawing/2014/main" xmlns="" id="{3B1060AA-BF75-BC4D-AEDF-04D0457688BE}"/>
              </a:ext>
            </a:extLst>
          </p:cNvPr>
          <p:cNvSpPr txBox="1"/>
          <p:nvPr/>
        </p:nvSpPr>
        <p:spPr>
          <a:xfrm>
            <a:off x="-12743" y="2656600"/>
            <a:ext cx="2586285" cy="7325082"/>
          </a:xfrm>
          <a:prstGeom prst="rect">
            <a:avLst/>
          </a:prstGeom>
          <a:noFill/>
        </p:spPr>
        <p:txBody>
          <a:bodyPr wrap="none" rtlCol="0">
            <a:spAutoFit/>
          </a:bodyPr>
          <a:lstStyle/>
          <a:p>
            <a:r>
              <a:rPr lang="en-GB" b="1" dirty="0"/>
              <a:t>Effectives: </a:t>
            </a:r>
            <a:r>
              <a:rPr lang="en-GB" dirty="0">
                <a:solidFill>
                  <a:schemeClr val="bg1">
                    <a:lumMod val="65000"/>
                  </a:schemeClr>
                </a:solidFill>
              </a:rPr>
              <a:t>20</a:t>
            </a:r>
          </a:p>
          <a:p>
            <a:r>
              <a:rPr lang="en-GB" b="1" dirty="0"/>
              <a:t>Language</a:t>
            </a:r>
            <a:r>
              <a:rPr lang="en-GB" dirty="0">
                <a:solidFill>
                  <a:schemeClr val="bg1">
                    <a:lumMod val="65000"/>
                  </a:schemeClr>
                </a:solidFill>
              </a:rPr>
              <a:t>: English</a:t>
            </a:r>
          </a:p>
          <a:p>
            <a:endParaRPr lang="en-GB" b="1" dirty="0"/>
          </a:p>
          <a:p>
            <a:r>
              <a:rPr lang="en-GB" b="1" dirty="0"/>
              <a:t>Where?</a:t>
            </a:r>
          </a:p>
          <a:p>
            <a:r>
              <a:rPr lang="en-GB" sz="2000" b="1" dirty="0" err="1">
                <a:solidFill>
                  <a:schemeClr val="bg1">
                    <a:lumMod val="65000"/>
                  </a:schemeClr>
                </a:solidFill>
              </a:rPr>
              <a:t>Barcelone</a:t>
            </a:r>
            <a:endParaRPr lang="en-GB" b="1" dirty="0"/>
          </a:p>
          <a:p>
            <a:endParaRPr lang="en-GB" b="1" dirty="0"/>
          </a:p>
          <a:p>
            <a:r>
              <a:rPr lang="en-GB" b="1" dirty="0"/>
              <a:t>When?</a:t>
            </a:r>
          </a:p>
          <a:p>
            <a:r>
              <a:rPr lang="en-GB" sz="1600" b="1" dirty="0">
                <a:solidFill>
                  <a:schemeClr val="bg1">
                    <a:lumMod val="65000"/>
                  </a:schemeClr>
                </a:solidFill>
              </a:rPr>
              <a:t>December 12-16 2022 </a:t>
            </a:r>
          </a:p>
          <a:p>
            <a:endParaRPr lang="en-GB" b="1" dirty="0"/>
          </a:p>
          <a:p>
            <a:r>
              <a:rPr lang="en-GB" b="1" dirty="0"/>
              <a:t>Evaluation:</a:t>
            </a:r>
          </a:p>
          <a:p>
            <a:r>
              <a:rPr lang="en-GB" sz="1400" b="1" dirty="0">
                <a:solidFill>
                  <a:schemeClr val="bg1">
                    <a:lumMod val="65000"/>
                  </a:schemeClr>
                </a:solidFill>
              </a:rPr>
              <a:t>Questions about the lectures</a:t>
            </a:r>
          </a:p>
          <a:p>
            <a:r>
              <a:rPr lang="en-GB" sz="1400" b="1" dirty="0">
                <a:solidFill>
                  <a:schemeClr val="bg1">
                    <a:lumMod val="65000"/>
                  </a:schemeClr>
                </a:solidFill>
              </a:rPr>
              <a:t>and/or analysis of a</a:t>
            </a:r>
          </a:p>
          <a:p>
            <a:r>
              <a:rPr lang="en-GB" sz="1400" b="1" dirty="0">
                <a:solidFill>
                  <a:schemeClr val="bg1">
                    <a:lumMod val="65000"/>
                  </a:schemeClr>
                </a:solidFill>
              </a:rPr>
              <a:t>scientific article</a:t>
            </a:r>
          </a:p>
          <a:p>
            <a:endParaRPr lang="en-GB" b="1" dirty="0"/>
          </a:p>
          <a:p>
            <a:r>
              <a:rPr lang="en-GB" b="1" dirty="0"/>
              <a:t>Questions:</a:t>
            </a:r>
            <a:endParaRPr lang="en-GB" dirty="0"/>
          </a:p>
          <a:p>
            <a:r>
              <a:rPr lang="en-GB" sz="1400" dirty="0">
                <a:solidFill>
                  <a:schemeClr val="bg1">
                    <a:lumMod val="65000"/>
                  </a:schemeClr>
                </a:solidFill>
                <a:hlinkClick r:id="rId2">
                  <a:extLst>
                    <a:ext uri="{A12FA001-AC4F-418D-AE19-62706E023703}">
                      <ahyp:hlinkClr xmlns:ahyp="http://schemas.microsoft.com/office/drawing/2018/hyperlinkcolor" xmlns="" val="tx"/>
                    </a:ext>
                  </a:extLst>
                </a:hlinkClick>
              </a:rPr>
              <a:t>isabelle.becam@ijm.fr</a:t>
            </a:r>
            <a:endParaRPr lang="en-GB" sz="1400" dirty="0">
              <a:solidFill>
                <a:schemeClr val="bg1">
                  <a:lumMod val="65000"/>
                </a:schemeClr>
              </a:solidFill>
            </a:endParaRPr>
          </a:p>
          <a:p>
            <a:endParaRPr lang="en-GB" b="1" dirty="0"/>
          </a:p>
          <a:p>
            <a:r>
              <a:rPr lang="en-GB" b="1" dirty="0"/>
              <a:t>Number of ECTS: </a:t>
            </a:r>
            <a:r>
              <a:rPr lang="en-GB" dirty="0"/>
              <a:t>4</a:t>
            </a:r>
          </a:p>
          <a:p>
            <a:endParaRPr lang="en-GB" dirty="0"/>
          </a:p>
          <a:p>
            <a:r>
              <a:rPr lang="en-GB" b="1" dirty="0"/>
              <a:t>Total numbers of hours:</a:t>
            </a:r>
          </a:p>
          <a:p>
            <a:r>
              <a:rPr lang="en-GB" dirty="0"/>
              <a:t>30h</a:t>
            </a:r>
          </a:p>
          <a:p>
            <a:endParaRPr lang="en-GB" b="1" dirty="0"/>
          </a:p>
          <a:p>
            <a:r>
              <a:rPr lang="en-GB" b="1" dirty="0"/>
              <a:t>Teaching format</a:t>
            </a:r>
            <a:r>
              <a:rPr lang="en-GB" dirty="0"/>
              <a:t>: lectures</a:t>
            </a:r>
          </a:p>
          <a:p>
            <a:r>
              <a:rPr lang="en-GB" dirty="0"/>
              <a:t>and poster presentation</a:t>
            </a:r>
          </a:p>
          <a:p>
            <a:endParaRPr lang="en-GB" dirty="0"/>
          </a:p>
          <a:p>
            <a:endParaRPr lang="en-GB" dirty="0"/>
          </a:p>
        </p:txBody>
      </p:sp>
      <p:sp>
        <p:nvSpPr>
          <p:cNvPr id="9" name="ZoneTexte 8">
            <a:extLst>
              <a:ext uri="{FF2B5EF4-FFF2-40B4-BE49-F238E27FC236}">
                <a16:creationId xmlns:a16="http://schemas.microsoft.com/office/drawing/2014/main" xmlns="" id="{A27D75F8-26D3-F240-B981-B060B8C7A33B}"/>
              </a:ext>
            </a:extLst>
          </p:cNvPr>
          <p:cNvSpPr txBox="1"/>
          <p:nvPr/>
        </p:nvSpPr>
        <p:spPr>
          <a:xfrm>
            <a:off x="2476190" y="2415396"/>
            <a:ext cx="4191669" cy="7386638"/>
          </a:xfrm>
          <a:prstGeom prst="rect">
            <a:avLst/>
          </a:prstGeom>
          <a:noFill/>
        </p:spPr>
        <p:txBody>
          <a:bodyPr wrap="square" rtlCol="0">
            <a:spAutoFit/>
          </a:bodyPr>
          <a:lstStyle/>
          <a:p>
            <a:r>
              <a:rPr lang="en-GB" sz="2000" b="1" dirty="0"/>
              <a:t>Teaching objectives</a:t>
            </a:r>
          </a:p>
          <a:p>
            <a:pPr algn="just"/>
            <a:r>
              <a:rPr lang="en-US" dirty="0"/>
              <a:t>The course consists in a series of specific seminars dealing with the general topic of neural development and neurological or psychiatric disorders. Each seminar of the course is followed by an open discussion or activities proposed by the speakers in which students are expected to participate actively. Therefore at the end of the course, students should be able to have critical assessment on scientific experiments and articles.</a:t>
            </a:r>
          </a:p>
          <a:p>
            <a:endParaRPr lang="en-GB" sz="2000" b="1" dirty="0"/>
          </a:p>
          <a:p>
            <a:r>
              <a:rPr lang="en-GB" sz="2000" b="1" dirty="0"/>
              <a:t>Teaching outline</a:t>
            </a:r>
          </a:p>
          <a:p>
            <a:pPr algn="just"/>
            <a:r>
              <a:rPr lang="en-GB" dirty="0"/>
              <a:t>The course is organized as a series of one- hour seminars seminars on topics dealing mainly with neural development end neurological  or psychiatric disorder and the different system models that can be used </a:t>
            </a:r>
            <a:r>
              <a:rPr lang="en-GB"/>
              <a:t>to study </a:t>
            </a:r>
            <a:r>
              <a:rPr lang="en-GB" dirty="0"/>
              <a:t>these </a:t>
            </a:r>
            <a:r>
              <a:rPr lang="en-GB" dirty="0" err="1"/>
              <a:t>thematics</a:t>
            </a:r>
            <a:r>
              <a:rPr lang="en-GB" dirty="0"/>
              <a:t>. This seminar will be followed by one  hour of discussion or activity related to the subject. A poster presentation is organized in which student will present their M2 project. The seminar will be held in the campus of the University of Barcelona.</a:t>
            </a:r>
          </a:p>
        </p:txBody>
      </p:sp>
      <p:pic>
        <p:nvPicPr>
          <p:cNvPr id="3" name="Image 2">
            <a:extLst>
              <a:ext uri="{FF2B5EF4-FFF2-40B4-BE49-F238E27FC236}">
                <a16:creationId xmlns:a16="http://schemas.microsoft.com/office/drawing/2014/main" xmlns="" id="{4194987E-9137-394E-BB2F-DCA07ED86F7C}"/>
              </a:ext>
            </a:extLst>
          </p:cNvPr>
          <p:cNvPicPr>
            <a:picLocks noChangeAspect="1"/>
          </p:cNvPicPr>
          <p:nvPr/>
        </p:nvPicPr>
        <p:blipFill>
          <a:blip r:embed="rId3"/>
          <a:stretch>
            <a:fillRect/>
          </a:stretch>
        </p:blipFill>
        <p:spPr>
          <a:xfrm>
            <a:off x="5445551" y="1291704"/>
            <a:ext cx="1132046" cy="1123692"/>
          </a:xfrm>
          <a:prstGeom prst="rect">
            <a:avLst/>
          </a:prstGeom>
        </p:spPr>
      </p:pic>
      <p:pic>
        <p:nvPicPr>
          <p:cNvPr id="1026" name="Picture 2" descr="New research from Cedars-Sinai has identified neurons that play a role in how people recognize errors they make. Image by Getty.">
            <a:extLst>
              <a:ext uri="{FF2B5EF4-FFF2-40B4-BE49-F238E27FC236}">
                <a16:creationId xmlns:a16="http://schemas.microsoft.com/office/drawing/2014/main" xmlns="" id="{6DB4107A-B641-CB45-B337-F20CE5E99DE5}"/>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6079" t="12927" r="21561"/>
          <a:stretch/>
        </p:blipFill>
        <p:spPr bwMode="auto">
          <a:xfrm>
            <a:off x="2044657" y="1324134"/>
            <a:ext cx="1129405" cy="1051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uman Brains Unable To Add Neurons After Adolescence : Shots - Health News  : NPR">
            <a:extLst>
              <a:ext uri="{FF2B5EF4-FFF2-40B4-BE49-F238E27FC236}">
                <a16:creationId xmlns:a16="http://schemas.microsoft.com/office/drawing/2014/main" xmlns="" id="{4958F07C-32A4-FF43-876A-8F065D7A798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4188" y="1334181"/>
            <a:ext cx="1372290" cy="10289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agrada Familia">
            <a:extLst>
              <a:ext uri="{FF2B5EF4-FFF2-40B4-BE49-F238E27FC236}">
                <a16:creationId xmlns:a16="http://schemas.microsoft.com/office/drawing/2014/main" xmlns="" id="{18B4761F-695C-3042-8B62-5D9AD8EBDDC8}"/>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11555" y="1334040"/>
            <a:ext cx="1372290" cy="10292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80439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217</Words>
  <Application>Microsoft Macintosh PowerPoint</Application>
  <PresentationFormat>Format A4 (210 x 297 mm)</PresentationFormat>
  <Paragraphs>32</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Mimmo</cp:lastModifiedBy>
  <cp:revision>6</cp:revision>
  <dcterms:created xsi:type="dcterms:W3CDTF">2022-01-26T10:52:43Z</dcterms:created>
  <dcterms:modified xsi:type="dcterms:W3CDTF">2022-04-08T11:17:13Z</dcterms:modified>
</cp:coreProperties>
</file>