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5"/>
    <p:restoredTop sz="94577"/>
  </p:normalViewPr>
  <p:slideViewPr>
    <p:cSldViewPr snapToGrid="0" snapToObjects="1">
      <p:cViewPr varScale="1">
        <p:scale>
          <a:sx n="74" d="100"/>
          <a:sy n="74" d="100"/>
        </p:scale>
        <p:origin x="-2940" y="-90"/>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39587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11469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3454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81425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419649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62417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3450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311499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253506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0934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DD017E7-3766-DE44-9D9C-B3FE40DFA2A1}" type="datetimeFigureOut">
              <a:rPr lang="en-GB" smtClean="0"/>
              <a:pPr/>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70072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D017E7-3766-DE44-9D9C-B3FE40DFA2A1}" type="datetimeFigureOut">
              <a:rPr lang="en-GB" smtClean="0"/>
              <a:pPr/>
              <a:t>29/03/2022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2022424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94205F9-2904-9C47-BA4A-10C18B6E2063}"/>
              </a:ext>
            </a:extLst>
          </p:cNvPr>
          <p:cNvSpPr/>
          <p:nvPr/>
        </p:nvSpPr>
        <p:spPr>
          <a:xfrm rot="5400000">
            <a:off x="-2537604" y="4953000"/>
            <a:ext cx="7490604" cy="2415396"/>
          </a:xfrm>
          <a:prstGeom prst="rect">
            <a:avLst/>
          </a:prstGeom>
          <a:solidFill>
            <a:schemeClr val="accent4">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D81371E0-4BF1-014E-B84E-52BEF228AB23}"/>
              </a:ext>
            </a:extLst>
          </p:cNvPr>
          <p:cNvSpPr/>
          <p:nvPr/>
        </p:nvSpPr>
        <p:spPr>
          <a:xfrm>
            <a:off x="0" y="0"/>
            <a:ext cx="6858000" cy="2415396"/>
          </a:xfrm>
          <a:prstGeom prst="rect">
            <a:avLst/>
          </a:prstGeom>
          <a:solidFill>
            <a:schemeClr val="accent4">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xmlns="" id="{B4DFB4CF-07EA-A546-A5CA-AC7DC460D9B8}"/>
              </a:ext>
            </a:extLst>
          </p:cNvPr>
          <p:cNvSpPr txBox="1"/>
          <p:nvPr/>
        </p:nvSpPr>
        <p:spPr>
          <a:xfrm>
            <a:off x="632899" y="405137"/>
            <a:ext cx="6051235" cy="2062103"/>
          </a:xfrm>
          <a:prstGeom prst="rect">
            <a:avLst/>
          </a:prstGeom>
          <a:noFill/>
        </p:spPr>
        <p:txBody>
          <a:bodyPr wrap="square" rtlCol="0">
            <a:spAutoFit/>
          </a:bodyPr>
          <a:lstStyle/>
          <a:p>
            <a:pPr algn="ctr"/>
            <a:r>
              <a:rPr lang="en-US" sz="2400" b="1" dirty="0"/>
              <a:t>Models in genetic disease research</a:t>
            </a:r>
          </a:p>
          <a:p>
            <a:pPr algn="ctr"/>
            <a:r>
              <a:rPr lang="en-GB" sz="2000" dirty="0"/>
              <a:t>Mauro ZORDAN  / </a:t>
            </a:r>
            <a:r>
              <a:rPr lang="en-GB" sz="2000" dirty="0" err="1"/>
              <a:t>Domenico</a:t>
            </a:r>
            <a:r>
              <a:rPr lang="en-GB" sz="2000" dirty="0"/>
              <a:t> FLAGIELLO</a:t>
            </a:r>
          </a:p>
          <a:p>
            <a:pPr algn="ctr"/>
            <a:endParaRPr lang="en-GB" sz="2400" dirty="0"/>
          </a:p>
          <a:p>
            <a:pPr algn="ctr"/>
            <a:endParaRPr lang="en-GB" sz="2400" dirty="0"/>
          </a:p>
          <a:p>
            <a:endParaRPr lang="en-GB" dirty="0"/>
          </a:p>
          <a:p>
            <a:endParaRPr lang="en-GB" dirty="0"/>
          </a:p>
        </p:txBody>
      </p:sp>
      <p:sp>
        <p:nvSpPr>
          <p:cNvPr id="6" name="ZoneTexte 5">
            <a:extLst>
              <a:ext uri="{FF2B5EF4-FFF2-40B4-BE49-F238E27FC236}">
                <a16:creationId xmlns:a16="http://schemas.microsoft.com/office/drawing/2014/main" xmlns="" id="{3B1060AA-BF75-BC4D-AEDF-04D0457688BE}"/>
              </a:ext>
            </a:extLst>
          </p:cNvPr>
          <p:cNvSpPr txBox="1"/>
          <p:nvPr/>
        </p:nvSpPr>
        <p:spPr>
          <a:xfrm>
            <a:off x="158421" y="3451302"/>
            <a:ext cx="2349489" cy="6370975"/>
          </a:xfrm>
          <a:prstGeom prst="rect">
            <a:avLst/>
          </a:prstGeom>
          <a:noFill/>
        </p:spPr>
        <p:txBody>
          <a:bodyPr wrap="none" rtlCol="0">
            <a:spAutoFit/>
          </a:bodyPr>
          <a:lstStyle/>
          <a:p>
            <a:r>
              <a:rPr lang="en-GB" b="1" dirty="0"/>
              <a:t>Effectives: </a:t>
            </a:r>
            <a:r>
              <a:rPr lang="en-GB" b="1" dirty="0">
                <a:solidFill>
                  <a:schemeClr val="bg1">
                    <a:lumMod val="65000"/>
                  </a:schemeClr>
                </a:solidFill>
              </a:rPr>
              <a:t>20</a:t>
            </a:r>
            <a:endParaRPr lang="en-GB" dirty="0">
              <a:solidFill>
                <a:schemeClr val="bg1">
                  <a:lumMod val="65000"/>
                </a:schemeClr>
              </a:solidFill>
            </a:endParaRPr>
          </a:p>
          <a:p>
            <a:r>
              <a:rPr lang="en-GB" b="1" dirty="0"/>
              <a:t>Language</a:t>
            </a:r>
            <a:r>
              <a:rPr lang="en-GB" dirty="0">
                <a:solidFill>
                  <a:schemeClr val="bg1">
                    <a:lumMod val="65000"/>
                  </a:schemeClr>
                </a:solidFill>
              </a:rPr>
              <a:t>: </a:t>
            </a:r>
            <a:r>
              <a:rPr lang="en-GB" b="1" dirty="0">
                <a:solidFill>
                  <a:schemeClr val="bg1">
                    <a:lumMod val="65000"/>
                  </a:schemeClr>
                </a:solidFill>
              </a:rPr>
              <a:t>English</a:t>
            </a:r>
          </a:p>
          <a:p>
            <a:endParaRPr lang="en-GB" b="1" dirty="0"/>
          </a:p>
          <a:p>
            <a:r>
              <a:rPr lang="en-GB" b="1" dirty="0"/>
              <a:t>Where?</a:t>
            </a:r>
          </a:p>
          <a:p>
            <a:r>
              <a:rPr lang="en-GB" sz="2000" b="1" dirty="0" err="1">
                <a:solidFill>
                  <a:schemeClr val="bg1">
                    <a:lumMod val="65000"/>
                  </a:schemeClr>
                </a:solidFill>
              </a:rPr>
              <a:t>Padova</a:t>
            </a:r>
            <a:endParaRPr lang="en-GB" sz="2000" b="1" dirty="0">
              <a:solidFill>
                <a:schemeClr val="bg1">
                  <a:lumMod val="65000"/>
                </a:schemeClr>
              </a:solidFill>
            </a:endParaRPr>
          </a:p>
          <a:p>
            <a:endParaRPr lang="en-GB" b="1" dirty="0"/>
          </a:p>
          <a:p>
            <a:endParaRPr lang="en-GB" b="1" dirty="0"/>
          </a:p>
          <a:p>
            <a:r>
              <a:rPr lang="en-GB" b="1" dirty="0"/>
              <a:t>When?</a:t>
            </a:r>
          </a:p>
          <a:p>
            <a:r>
              <a:rPr lang="en-GB" sz="1600" b="1" dirty="0">
                <a:solidFill>
                  <a:schemeClr val="bg1">
                    <a:lumMod val="65000"/>
                  </a:schemeClr>
                </a:solidFill>
              </a:rPr>
              <a:t>October 24-28 / 2022</a:t>
            </a:r>
          </a:p>
          <a:p>
            <a:endParaRPr lang="en-GB" b="1" dirty="0"/>
          </a:p>
          <a:p>
            <a:endParaRPr lang="en-GB" b="1" dirty="0"/>
          </a:p>
          <a:p>
            <a:r>
              <a:rPr lang="en-GB" b="1" dirty="0" err="1"/>
              <a:t>Evalutation</a:t>
            </a:r>
            <a:r>
              <a:rPr lang="en-GB" b="1" dirty="0"/>
              <a:t>:</a:t>
            </a:r>
          </a:p>
          <a:p>
            <a:r>
              <a:rPr lang="en-GB" sz="1400" b="1" dirty="0">
                <a:solidFill>
                  <a:schemeClr val="bg1">
                    <a:lumMod val="65000"/>
                  </a:schemeClr>
                </a:solidFill>
              </a:rPr>
              <a:t>Analysis of a scientific article</a:t>
            </a:r>
          </a:p>
          <a:p>
            <a:endParaRPr lang="en-GB" b="1" dirty="0"/>
          </a:p>
          <a:p>
            <a:r>
              <a:rPr lang="en-GB" b="1" dirty="0"/>
              <a:t>Questions:</a:t>
            </a:r>
            <a:endParaRPr lang="en-GB" dirty="0"/>
          </a:p>
          <a:p>
            <a:r>
              <a:rPr lang="en-GB" sz="1600" b="1" dirty="0">
                <a:solidFill>
                  <a:schemeClr val="bg1">
                    <a:lumMod val="65000"/>
                  </a:schemeClr>
                </a:solidFill>
              </a:rPr>
              <a:t>dome.fla@gmail.com</a:t>
            </a:r>
          </a:p>
          <a:p>
            <a:endParaRPr lang="en-GB" dirty="0"/>
          </a:p>
          <a:p>
            <a:r>
              <a:rPr lang="en-GB" dirty="0">
                <a:solidFill>
                  <a:srgbClr val="0070C0"/>
                </a:solidFill>
              </a:rPr>
              <a:t>Number ECTS : 4</a:t>
            </a:r>
          </a:p>
          <a:p>
            <a:r>
              <a:rPr lang="en-GB" dirty="0">
                <a:solidFill>
                  <a:srgbClr val="0070C0"/>
                </a:solidFill>
              </a:rPr>
              <a:t>Total numbers of hours</a:t>
            </a:r>
          </a:p>
          <a:p>
            <a:r>
              <a:rPr lang="en-GB" dirty="0">
                <a:solidFill>
                  <a:srgbClr val="0070C0"/>
                </a:solidFill>
              </a:rPr>
              <a:t> : 30h</a:t>
            </a:r>
          </a:p>
          <a:p>
            <a:r>
              <a:rPr lang="en-GB" dirty="0">
                <a:solidFill>
                  <a:srgbClr val="0070C0"/>
                </a:solidFill>
              </a:rPr>
              <a:t>Teaching format :</a:t>
            </a:r>
          </a:p>
          <a:p>
            <a:r>
              <a:rPr lang="en-GB" dirty="0">
                <a:solidFill>
                  <a:srgbClr val="0070C0"/>
                </a:solidFill>
              </a:rPr>
              <a:t>Lectures and poster </a:t>
            </a:r>
          </a:p>
          <a:p>
            <a:r>
              <a:rPr lang="en-GB" dirty="0">
                <a:solidFill>
                  <a:srgbClr val="0070C0"/>
                </a:solidFill>
              </a:rPr>
              <a:t>presentation </a:t>
            </a:r>
          </a:p>
        </p:txBody>
      </p:sp>
      <p:sp>
        <p:nvSpPr>
          <p:cNvPr id="9" name="ZoneTexte 8">
            <a:extLst>
              <a:ext uri="{FF2B5EF4-FFF2-40B4-BE49-F238E27FC236}">
                <a16:creationId xmlns:a16="http://schemas.microsoft.com/office/drawing/2014/main" xmlns="" id="{A27D75F8-26D3-F240-B981-B060B8C7A33B}"/>
              </a:ext>
            </a:extLst>
          </p:cNvPr>
          <p:cNvSpPr txBox="1"/>
          <p:nvPr/>
        </p:nvSpPr>
        <p:spPr>
          <a:xfrm>
            <a:off x="2507911" y="2774194"/>
            <a:ext cx="4350089" cy="7109639"/>
          </a:xfrm>
          <a:prstGeom prst="rect">
            <a:avLst/>
          </a:prstGeom>
          <a:noFill/>
        </p:spPr>
        <p:txBody>
          <a:bodyPr wrap="square" rtlCol="0">
            <a:spAutoFit/>
          </a:bodyPr>
          <a:lstStyle/>
          <a:p>
            <a:r>
              <a:rPr lang="en-GB" sz="2000" b="1" dirty="0"/>
              <a:t>Teaching objectives</a:t>
            </a:r>
          </a:p>
          <a:p>
            <a:r>
              <a:rPr lang="en-US" dirty="0"/>
              <a:t>The course consists in a series of specific seminars dealing with the general topic of genetic diseases and the model organisms employed to study the molecular mechanisms involved in the physiopathology of the diseases. Each seminar proposed during the course is followed by an open discussion, thus at the end of the course, students are expected to have acquired the capacity to critically evaluate scientific papers.</a:t>
            </a:r>
            <a:endParaRPr lang="en-GB" sz="2000" b="1" dirty="0"/>
          </a:p>
          <a:p>
            <a:endParaRPr lang="en-GB" sz="2000" b="1" dirty="0"/>
          </a:p>
          <a:p>
            <a:r>
              <a:rPr lang="en-GB" sz="2000" b="1" dirty="0"/>
              <a:t>Teaching outline</a:t>
            </a:r>
          </a:p>
          <a:p>
            <a:r>
              <a:rPr lang="en-GB" dirty="0"/>
              <a:t>The course is organized as a series of one-hour seminars on topics dealing mainly with genetic diseases and the use of model organisms in genetic disease research. Topics typically touch upon molecular aspects of select genetic diseases and on the application of models such as </a:t>
            </a:r>
            <a:r>
              <a:rPr lang="en-GB" i="1" dirty="0"/>
              <a:t>in vitro </a:t>
            </a:r>
            <a:r>
              <a:rPr lang="en-GB" dirty="0"/>
              <a:t>mammalian cells, yeast, Drosophila, zebrafish and mouse to study the pathogenetic mechanisms of specific genetic defects.</a:t>
            </a:r>
          </a:p>
        </p:txBody>
      </p:sp>
      <p:pic>
        <p:nvPicPr>
          <p:cNvPr id="1027" name="Picture 3"/>
          <p:cNvPicPr>
            <a:picLocks noChangeAspect="1" noChangeArrowheads="1"/>
          </p:cNvPicPr>
          <p:nvPr/>
        </p:nvPicPr>
        <p:blipFill>
          <a:blip r:embed="rId2"/>
          <a:srcRect/>
          <a:stretch>
            <a:fillRect/>
          </a:stretch>
        </p:blipFill>
        <p:spPr bwMode="auto">
          <a:xfrm>
            <a:off x="5567027" y="1219636"/>
            <a:ext cx="1117107" cy="1092382"/>
          </a:xfrm>
          <a:prstGeom prst="rect">
            <a:avLst/>
          </a:prstGeom>
          <a:noFill/>
          <a:ln w="9525">
            <a:noFill/>
            <a:miter lim="800000"/>
            <a:headEnd/>
            <a:tailEnd/>
          </a:ln>
          <a:effectLst/>
        </p:spPr>
      </p:pic>
      <p:pic>
        <p:nvPicPr>
          <p:cNvPr id="2" name="Picture 2"/>
          <p:cNvPicPr>
            <a:picLocks noChangeAspect="1" noChangeArrowheads="1"/>
          </p:cNvPicPr>
          <p:nvPr/>
        </p:nvPicPr>
        <p:blipFill>
          <a:blip r:embed="rId3"/>
          <a:srcRect l="15684" t="17732" r="44627" b="66376"/>
          <a:stretch>
            <a:fillRect/>
          </a:stretch>
        </p:blipFill>
        <p:spPr bwMode="auto">
          <a:xfrm>
            <a:off x="415999" y="1309928"/>
            <a:ext cx="1890215" cy="859809"/>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2415396" y="1167647"/>
            <a:ext cx="1108100" cy="109238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659973" y="1309928"/>
            <a:ext cx="1774670" cy="950101"/>
          </a:xfrm>
          <a:prstGeom prst="rect">
            <a:avLst/>
          </a:prstGeom>
          <a:noFill/>
          <a:ln w="9525">
            <a:noFill/>
            <a:miter lim="800000"/>
            <a:headEnd/>
            <a:tailEnd/>
          </a:ln>
          <a:effectLst/>
        </p:spPr>
      </p:pic>
    </p:spTree>
    <p:extLst>
      <p:ext uri="{BB962C8B-B14F-4D97-AF65-F5344CB8AC3E}">
        <p14:creationId xmlns:p14="http://schemas.microsoft.com/office/powerpoint/2010/main" xmlns="" val="11680439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195</Words>
  <Application>Microsoft Macintosh PowerPoint</Application>
  <PresentationFormat>Format A4 (210 x 297 mm)</PresentationFormat>
  <Paragraphs>32</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Mimmo</cp:lastModifiedBy>
  <cp:revision>10</cp:revision>
  <dcterms:created xsi:type="dcterms:W3CDTF">2022-01-26T10:52:43Z</dcterms:created>
  <dcterms:modified xsi:type="dcterms:W3CDTF">2022-03-29T11:56:18Z</dcterms:modified>
</cp:coreProperties>
</file>