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028"/>
    <p:restoredTop sz="94650"/>
  </p:normalViewPr>
  <p:slideViewPr>
    <p:cSldViewPr snapToGrid="0" snapToObjects="1">
      <p:cViewPr>
        <p:scale>
          <a:sx n="89" d="100"/>
          <a:sy n="89" d="100"/>
        </p:scale>
        <p:origin x="-2904" y="-60"/>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927DA2-A76D-EC47-9CE6-E310D3EA038A}" type="datetimeFigureOut">
              <a:rPr lang="it-IT" smtClean="0"/>
              <a:pPr/>
              <a:t>07/04/2022</a:t>
            </a:fld>
            <a:endParaRPr lang="it-IT"/>
          </a:p>
        </p:txBody>
      </p:sp>
      <p:sp>
        <p:nvSpPr>
          <p:cNvPr id="4" name="Segnaposto immagine diapositiva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29B83-2CF6-794C-AB4F-C958B8CBA763}" type="slidenum">
              <a:rPr lang="it-IT" smtClean="0"/>
              <a:pPr/>
              <a:t>‹N°›</a:t>
            </a:fld>
            <a:endParaRPr lang="it-IT"/>
          </a:p>
        </p:txBody>
      </p:sp>
    </p:spTree>
    <p:extLst>
      <p:ext uri="{BB962C8B-B14F-4D97-AF65-F5344CB8AC3E}">
        <p14:creationId xmlns:p14="http://schemas.microsoft.com/office/powerpoint/2010/main" xmlns="" val="582641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4D29B83-2CF6-794C-AB4F-C958B8CBA763}" type="slidenum">
              <a:rPr lang="it-IT" smtClean="0"/>
              <a:pPr/>
              <a:t>1</a:t>
            </a:fld>
            <a:endParaRPr lang="it-IT"/>
          </a:p>
        </p:txBody>
      </p:sp>
    </p:spTree>
    <p:extLst>
      <p:ext uri="{BB962C8B-B14F-4D97-AF65-F5344CB8AC3E}">
        <p14:creationId xmlns:p14="http://schemas.microsoft.com/office/powerpoint/2010/main" xmlns="" val="411794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395871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111469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34542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181425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419649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62417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13450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311499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2535063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10934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170072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D017E7-3766-DE44-9D9C-B3FE40DFA2A1}" type="datetimeFigureOut">
              <a:rPr lang="en-GB" smtClean="0"/>
              <a:pPr/>
              <a:t>07/04/2022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87A79CF-7A76-7F48-99D1-0FF36E8E5201}" type="slidenum">
              <a:rPr lang="en-GB" smtClean="0"/>
              <a:pPr/>
              <a:t>‹N°›</a:t>
            </a:fld>
            <a:endParaRPr lang="en-GB"/>
          </a:p>
        </p:txBody>
      </p:sp>
    </p:spTree>
    <p:extLst>
      <p:ext uri="{BB962C8B-B14F-4D97-AF65-F5344CB8AC3E}">
        <p14:creationId xmlns:p14="http://schemas.microsoft.com/office/powerpoint/2010/main" xmlns="" val="2022424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794205F9-2904-9C47-BA4A-10C18B6E2063}"/>
              </a:ext>
            </a:extLst>
          </p:cNvPr>
          <p:cNvSpPr/>
          <p:nvPr/>
        </p:nvSpPr>
        <p:spPr>
          <a:xfrm rot="5400000">
            <a:off x="-2537604" y="4953000"/>
            <a:ext cx="7490604" cy="2415396"/>
          </a:xfrm>
          <a:prstGeom prst="rect">
            <a:avLst/>
          </a:prstGeom>
          <a:solidFill>
            <a:schemeClr val="accent4">
              <a:lumMod val="20000"/>
              <a:lumOff val="8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xmlns="" id="{D81371E0-4BF1-014E-B84E-52BEF228AB23}"/>
              </a:ext>
            </a:extLst>
          </p:cNvPr>
          <p:cNvSpPr/>
          <p:nvPr/>
        </p:nvSpPr>
        <p:spPr>
          <a:xfrm>
            <a:off x="0" y="0"/>
            <a:ext cx="6858000" cy="2415396"/>
          </a:xfrm>
          <a:prstGeom prst="rect">
            <a:avLst/>
          </a:prstGeom>
          <a:solidFill>
            <a:schemeClr val="accent4">
              <a:lumMod val="20000"/>
              <a:lumOff val="8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ZoneTexte 3">
            <a:extLst>
              <a:ext uri="{FF2B5EF4-FFF2-40B4-BE49-F238E27FC236}">
                <a16:creationId xmlns:a16="http://schemas.microsoft.com/office/drawing/2014/main" xmlns="" id="{B4DFB4CF-07EA-A546-A5CA-AC7DC460D9B8}"/>
              </a:ext>
            </a:extLst>
          </p:cNvPr>
          <p:cNvSpPr txBox="1"/>
          <p:nvPr/>
        </p:nvSpPr>
        <p:spPr>
          <a:xfrm>
            <a:off x="632899" y="405137"/>
            <a:ext cx="6051235" cy="2369880"/>
          </a:xfrm>
          <a:prstGeom prst="rect">
            <a:avLst/>
          </a:prstGeom>
          <a:noFill/>
        </p:spPr>
        <p:txBody>
          <a:bodyPr wrap="square" rtlCol="0">
            <a:spAutoFit/>
          </a:bodyPr>
          <a:lstStyle/>
          <a:p>
            <a:pPr algn="ctr"/>
            <a:r>
              <a:rPr lang="fr-FR" sz="2400" dirty="0" err="1"/>
              <a:t>Multidisciplinary</a:t>
            </a:r>
            <a:r>
              <a:rPr lang="fr-FR" sz="2400" dirty="0"/>
              <a:t> courses </a:t>
            </a:r>
          </a:p>
          <a:p>
            <a:pPr algn="ctr"/>
            <a:r>
              <a:rPr lang="en-GB" sz="2000" dirty="0" err="1"/>
              <a:t>Raffaella</a:t>
            </a:r>
            <a:r>
              <a:rPr lang="en-GB" sz="2000" dirty="0"/>
              <a:t> </a:t>
            </a:r>
            <a:r>
              <a:rPr lang="en-GB" sz="2000" dirty="0" err="1"/>
              <a:t>Meneveri</a:t>
            </a:r>
            <a:r>
              <a:rPr lang="en-GB" sz="2000" dirty="0"/>
              <a:t>/ </a:t>
            </a:r>
            <a:r>
              <a:rPr lang="en-GB" sz="2000" dirty="0" err="1"/>
              <a:t>Marzia</a:t>
            </a:r>
            <a:r>
              <a:rPr lang="en-GB" sz="2000" dirty="0"/>
              <a:t> </a:t>
            </a:r>
            <a:r>
              <a:rPr lang="en-GB" sz="2000" dirty="0" err="1"/>
              <a:t>Lecchi</a:t>
            </a:r>
            <a:r>
              <a:rPr lang="en-GB" sz="2000" dirty="0"/>
              <a:t> / </a:t>
            </a:r>
          </a:p>
          <a:p>
            <a:pPr algn="ctr"/>
            <a:r>
              <a:rPr lang="en-GB" sz="2000" dirty="0" err="1"/>
              <a:t>Domenico</a:t>
            </a:r>
            <a:r>
              <a:rPr lang="en-GB" sz="2000" dirty="0"/>
              <a:t> </a:t>
            </a:r>
            <a:r>
              <a:rPr lang="en-GB" sz="2000" dirty="0" err="1"/>
              <a:t>Flagiello</a:t>
            </a:r>
            <a:endParaRPr lang="en-GB" sz="2000" dirty="0"/>
          </a:p>
          <a:p>
            <a:pPr algn="ctr"/>
            <a:endParaRPr lang="en-GB" sz="2400" dirty="0"/>
          </a:p>
          <a:p>
            <a:pPr algn="ctr"/>
            <a:endParaRPr lang="en-GB" sz="2400" dirty="0"/>
          </a:p>
          <a:p>
            <a:endParaRPr lang="en-GB" dirty="0"/>
          </a:p>
          <a:p>
            <a:endParaRPr lang="en-GB" dirty="0"/>
          </a:p>
        </p:txBody>
      </p:sp>
      <p:sp>
        <p:nvSpPr>
          <p:cNvPr id="6" name="ZoneTexte 5">
            <a:extLst>
              <a:ext uri="{FF2B5EF4-FFF2-40B4-BE49-F238E27FC236}">
                <a16:creationId xmlns:a16="http://schemas.microsoft.com/office/drawing/2014/main" xmlns="" id="{3B1060AA-BF75-BC4D-AEDF-04D0457688BE}"/>
              </a:ext>
            </a:extLst>
          </p:cNvPr>
          <p:cNvSpPr txBox="1"/>
          <p:nvPr/>
        </p:nvSpPr>
        <p:spPr>
          <a:xfrm>
            <a:off x="158421" y="3451302"/>
            <a:ext cx="2349489" cy="6370975"/>
          </a:xfrm>
          <a:prstGeom prst="rect">
            <a:avLst/>
          </a:prstGeom>
          <a:noFill/>
        </p:spPr>
        <p:txBody>
          <a:bodyPr wrap="none" rtlCol="0">
            <a:spAutoFit/>
          </a:bodyPr>
          <a:lstStyle/>
          <a:p>
            <a:r>
              <a:rPr lang="en-GB" b="1" dirty="0"/>
              <a:t>Effectives: </a:t>
            </a:r>
            <a:r>
              <a:rPr lang="en-GB" b="1" dirty="0">
                <a:solidFill>
                  <a:schemeClr val="bg1">
                    <a:lumMod val="65000"/>
                  </a:schemeClr>
                </a:solidFill>
              </a:rPr>
              <a:t>20</a:t>
            </a:r>
            <a:endParaRPr lang="en-GB" dirty="0">
              <a:solidFill>
                <a:schemeClr val="bg1">
                  <a:lumMod val="65000"/>
                </a:schemeClr>
              </a:solidFill>
            </a:endParaRPr>
          </a:p>
          <a:p>
            <a:r>
              <a:rPr lang="en-GB" b="1" dirty="0"/>
              <a:t>Language</a:t>
            </a:r>
            <a:r>
              <a:rPr lang="en-GB" dirty="0">
                <a:solidFill>
                  <a:schemeClr val="bg1">
                    <a:lumMod val="65000"/>
                  </a:schemeClr>
                </a:solidFill>
              </a:rPr>
              <a:t>: </a:t>
            </a:r>
            <a:r>
              <a:rPr lang="en-GB" b="1" dirty="0">
                <a:solidFill>
                  <a:schemeClr val="bg1">
                    <a:lumMod val="65000"/>
                  </a:schemeClr>
                </a:solidFill>
              </a:rPr>
              <a:t>English</a:t>
            </a:r>
          </a:p>
          <a:p>
            <a:endParaRPr lang="en-GB" b="1" dirty="0"/>
          </a:p>
          <a:p>
            <a:r>
              <a:rPr lang="en-GB" b="1" dirty="0"/>
              <a:t>Where?</a:t>
            </a:r>
          </a:p>
          <a:p>
            <a:r>
              <a:rPr lang="en-GB" sz="2000" b="1" dirty="0">
                <a:solidFill>
                  <a:schemeClr val="bg1">
                    <a:lumMod val="65000"/>
                  </a:schemeClr>
                </a:solidFill>
              </a:rPr>
              <a:t>Milan</a:t>
            </a:r>
          </a:p>
          <a:p>
            <a:endParaRPr lang="en-GB" b="1" dirty="0"/>
          </a:p>
          <a:p>
            <a:endParaRPr lang="en-GB" b="1" dirty="0"/>
          </a:p>
          <a:p>
            <a:r>
              <a:rPr lang="en-GB" b="1" dirty="0"/>
              <a:t>When?</a:t>
            </a:r>
          </a:p>
          <a:p>
            <a:r>
              <a:rPr lang="en-GB" sz="1600" b="1" dirty="0">
                <a:solidFill>
                  <a:schemeClr val="bg1">
                    <a:lumMod val="65000"/>
                  </a:schemeClr>
                </a:solidFill>
              </a:rPr>
              <a:t>October 24-28 / 2022</a:t>
            </a:r>
          </a:p>
          <a:p>
            <a:endParaRPr lang="en-GB" b="1" dirty="0"/>
          </a:p>
          <a:p>
            <a:endParaRPr lang="en-GB" b="1" dirty="0"/>
          </a:p>
          <a:p>
            <a:r>
              <a:rPr lang="en-GB" b="1" dirty="0" err="1"/>
              <a:t>Evalutation</a:t>
            </a:r>
            <a:r>
              <a:rPr lang="en-GB" b="1" dirty="0"/>
              <a:t>:</a:t>
            </a:r>
          </a:p>
          <a:p>
            <a:r>
              <a:rPr lang="en-GB" sz="1400" b="1" dirty="0">
                <a:solidFill>
                  <a:schemeClr val="bg1">
                    <a:lumMod val="65000"/>
                  </a:schemeClr>
                </a:solidFill>
              </a:rPr>
              <a:t>Analysis of a scientific article</a:t>
            </a:r>
          </a:p>
          <a:p>
            <a:endParaRPr lang="en-GB" b="1" dirty="0"/>
          </a:p>
          <a:p>
            <a:r>
              <a:rPr lang="en-GB" b="1" dirty="0"/>
              <a:t>Questions:</a:t>
            </a:r>
            <a:endParaRPr lang="en-GB" dirty="0"/>
          </a:p>
          <a:p>
            <a:r>
              <a:rPr lang="en-GB" sz="1600" b="1" dirty="0">
                <a:solidFill>
                  <a:schemeClr val="bg1">
                    <a:lumMod val="65000"/>
                  </a:schemeClr>
                </a:solidFill>
              </a:rPr>
              <a:t>dome.fla@gmail.com</a:t>
            </a:r>
          </a:p>
          <a:p>
            <a:endParaRPr lang="en-GB" dirty="0"/>
          </a:p>
          <a:p>
            <a:r>
              <a:rPr lang="en-GB" dirty="0">
                <a:solidFill>
                  <a:srgbClr val="0070C0"/>
                </a:solidFill>
              </a:rPr>
              <a:t>Number ECTS : 4</a:t>
            </a:r>
          </a:p>
          <a:p>
            <a:r>
              <a:rPr lang="en-GB" dirty="0">
                <a:solidFill>
                  <a:srgbClr val="0070C0"/>
                </a:solidFill>
              </a:rPr>
              <a:t>Total numbers of hours</a:t>
            </a:r>
          </a:p>
          <a:p>
            <a:r>
              <a:rPr lang="en-GB" dirty="0">
                <a:solidFill>
                  <a:srgbClr val="0070C0"/>
                </a:solidFill>
              </a:rPr>
              <a:t> : 30h</a:t>
            </a:r>
          </a:p>
          <a:p>
            <a:r>
              <a:rPr lang="en-GB" dirty="0">
                <a:solidFill>
                  <a:srgbClr val="0070C0"/>
                </a:solidFill>
              </a:rPr>
              <a:t>Teaching format :</a:t>
            </a:r>
          </a:p>
          <a:p>
            <a:r>
              <a:rPr lang="en-GB" dirty="0">
                <a:solidFill>
                  <a:srgbClr val="0070C0"/>
                </a:solidFill>
              </a:rPr>
              <a:t>Lectures and poster </a:t>
            </a:r>
          </a:p>
          <a:p>
            <a:r>
              <a:rPr lang="en-GB" dirty="0">
                <a:solidFill>
                  <a:srgbClr val="0070C0"/>
                </a:solidFill>
              </a:rPr>
              <a:t>presentation </a:t>
            </a:r>
          </a:p>
        </p:txBody>
      </p:sp>
      <p:sp>
        <p:nvSpPr>
          <p:cNvPr id="9" name="ZoneTexte 8">
            <a:extLst>
              <a:ext uri="{FF2B5EF4-FFF2-40B4-BE49-F238E27FC236}">
                <a16:creationId xmlns:a16="http://schemas.microsoft.com/office/drawing/2014/main" xmlns="" id="{A27D75F8-26D3-F240-B981-B060B8C7A33B}"/>
              </a:ext>
            </a:extLst>
          </p:cNvPr>
          <p:cNvSpPr txBox="1"/>
          <p:nvPr/>
        </p:nvSpPr>
        <p:spPr>
          <a:xfrm>
            <a:off x="2507909" y="2774194"/>
            <a:ext cx="4036325" cy="6894195"/>
          </a:xfrm>
          <a:prstGeom prst="rect">
            <a:avLst/>
          </a:prstGeom>
          <a:noFill/>
        </p:spPr>
        <p:txBody>
          <a:bodyPr wrap="square" rtlCol="0">
            <a:spAutoFit/>
          </a:bodyPr>
          <a:lstStyle/>
          <a:p>
            <a:r>
              <a:rPr lang="en-GB" sz="2000" b="1" dirty="0"/>
              <a:t>Teaching objectives</a:t>
            </a:r>
          </a:p>
          <a:p>
            <a:pPr algn="just"/>
            <a:r>
              <a:rPr lang="en-US" sz="1600" dirty="0"/>
              <a:t>The course consists of a multidisciplinary series of seminars dealing with the molecular mechanisms of human diseases, which will be presented by scientists and clinicians from the University of Milano-Bicocca and from other Research Centers and Institutions. Each seminar will be followed by an open discussion in which students are encouraged to participate actively. The overall layout of the course is principally aimed at increasing students’ ability to critically analyze the scientific literature and to organize a research project. </a:t>
            </a:r>
            <a:endParaRPr lang="it-IT" sz="1600" dirty="0"/>
          </a:p>
          <a:p>
            <a:pPr algn="just"/>
            <a:endParaRPr lang="en-GB" sz="1600" b="1" dirty="0"/>
          </a:p>
          <a:p>
            <a:r>
              <a:rPr lang="en-GB" sz="2000" b="1" dirty="0"/>
              <a:t>Teaching outline</a:t>
            </a:r>
          </a:p>
          <a:p>
            <a:pPr algn="just"/>
            <a:r>
              <a:rPr lang="en-GB" sz="1600" dirty="0"/>
              <a:t>The course will be held in the University Campus and will be organized as a series of 2-hours seminars. </a:t>
            </a:r>
            <a:r>
              <a:rPr lang="en-US" sz="1600" dirty="0"/>
              <a:t>At the end of the course, the students will take a written exam consisting in the critical analysis of a scientific paper dealing with one of the subjects discussed during the seminars. Moreover, </a:t>
            </a:r>
            <a:r>
              <a:rPr lang="en-GB" sz="1600" dirty="0"/>
              <a:t>a poster presentation will be held, in which students will present informally a scientific project they have been involved in. </a:t>
            </a:r>
            <a:endParaRPr lang="it-IT" sz="1600" dirty="0"/>
          </a:p>
          <a:p>
            <a:r>
              <a:rPr lang="en-US" dirty="0"/>
              <a:t> </a:t>
            </a:r>
            <a:endParaRPr lang="it-IT" dirty="0"/>
          </a:p>
        </p:txBody>
      </p:sp>
      <p:pic>
        <p:nvPicPr>
          <p:cNvPr id="1026" name="Picture 2"/>
          <p:cNvPicPr>
            <a:picLocks noChangeAspect="1" noChangeArrowheads="1"/>
          </p:cNvPicPr>
          <p:nvPr/>
        </p:nvPicPr>
        <p:blipFill>
          <a:blip r:embed="rId3"/>
          <a:srcRect/>
          <a:stretch>
            <a:fillRect/>
          </a:stretch>
        </p:blipFill>
        <p:spPr bwMode="auto">
          <a:xfrm>
            <a:off x="898778" y="1161465"/>
            <a:ext cx="1277346" cy="1253932"/>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5123284" y="1161465"/>
            <a:ext cx="1282312" cy="1253931"/>
          </a:xfrm>
          <a:prstGeom prst="rect">
            <a:avLst/>
          </a:prstGeom>
          <a:noFill/>
          <a:ln w="9525">
            <a:noFill/>
            <a:miter lim="800000"/>
            <a:headEnd/>
            <a:tailEnd/>
          </a:ln>
          <a:effectLst/>
        </p:spPr>
      </p:pic>
    </p:spTree>
    <p:extLst>
      <p:ext uri="{BB962C8B-B14F-4D97-AF65-F5344CB8AC3E}">
        <p14:creationId xmlns:p14="http://schemas.microsoft.com/office/powerpoint/2010/main" xmlns="" val="11680439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TotalTime>
  <Words>220</Words>
  <Application>Microsoft Macintosh PowerPoint</Application>
  <PresentationFormat>Format A4 (210 x 297 mm)</PresentationFormat>
  <Paragraphs>35</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Mimmo</cp:lastModifiedBy>
  <cp:revision>14</cp:revision>
  <dcterms:created xsi:type="dcterms:W3CDTF">2022-01-26T10:52:43Z</dcterms:created>
  <dcterms:modified xsi:type="dcterms:W3CDTF">2022-04-07T12:10:25Z</dcterms:modified>
</cp:coreProperties>
</file>