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4"/>
    <p:restoredTop sz="94604"/>
  </p:normalViewPr>
  <p:slideViewPr>
    <p:cSldViewPr snapToGrid="0" snapToObjects="1">
      <p:cViewPr>
        <p:scale>
          <a:sx n="94" d="100"/>
          <a:sy n="94" d="100"/>
        </p:scale>
        <p:origin x="188" y="-7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ra Saberan-Djoneidi" userId="e5ff1c14237d0d17" providerId="LiveId" clId="{71A1BD7A-204E-4D8C-A69F-B50E5F104FC4}"/>
    <pc:docChg chg="undo custSel modSld">
      <pc:chgData name="Delara Saberan-Djoneidi" userId="e5ff1c14237d0d17" providerId="LiveId" clId="{71A1BD7A-204E-4D8C-A69F-B50E5F104FC4}" dt="2025-01-23T10:15:32.829" v="30" actId="255"/>
      <pc:docMkLst>
        <pc:docMk/>
      </pc:docMkLst>
      <pc:sldChg chg="modSp mod">
        <pc:chgData name="Delara Saberan-Djoneidi" userId="e5ff1c14237d0d17" providerId="LiveId" clId="{71A1BD7A-204E-4D8C-A69F-B50E5F104FC4}" dt="2025-01-23T10:15:32.829" v="30" actId="255"/>
        <pc:sldMkLst>
          <pc:docMk/>
          <pc:sldMk cId="1168043983" sldId="256"/>
        </pc:sldMkLst>
        <pc:spChg chg="mod">
          <ac:chgData name="Delara Saberan-Djoneidi" userId="e5ff1c14237d0d17" providerId="LiveId" clId="{71A1BD7A-204E-4D8C-A69F-B50E5F104FC4}" dt="2025-01-23T10:14:28.004" v="23" actId="20577"/>
          <ac:spMkLst>
            <pc:docMk/>
            <pc:sldMk cId="1168043983" sldId="256"/>
            <ac:spMk id="4" creationId="{B4DFB4CF-07EA-A546-A5CA-AC7DC460D9B8}"/>
          </ac:spMkLst>
        </pc:spChg>
        <pc:spChg chg="mod">
          <ac:chgData name="Delara Saberan-Djoneidi" userId="e5ff1c14237d0d17" providerId="LiveId" clId="{71A1BD7A-204E-4D8C-A69F-B50E5F104FC4}" dt="2025-01-23T10:15:32.829" v="30" actId="255"/>
          <ac:spMkLst>
            <pc:docMk/>
            <pc:sldMk cId="1168043983" sldId="256"/>
            <ac:spMk id="7" creationId="{1E5FADEC-CE5F-42DF-B606-8A42F87972C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395871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111469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34542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181425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9DD017E7-3766-DE44-9D9C-B3FE40DFA2A1}" type="datetimeFigureOut">
              <a:rPr lang="en-GB" smtClean="0"/>
              <a:t>23/01/2025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419649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62417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9DD017E7-3766-DE44-9D9C-B3FE40DFA2A1}" type="datetimeFigureOut">
              <a:rPr lang="en-GB" smtClean="0"/>
              <a:t>23/01/2025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134509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DD017E7-3766-DE44-9D9C-B3FE40DFA2A1}" type="datetimeFigureOut">
              <a:rPr lang="en-GB" smtClean="0"/>
              <a:t>23/01/2025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3114995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017E7-3766-DE44-9D9C-B3FE40DFA2A1}" type="datetimeFigureOut">
              <a:rPr lang="en-GB" smtClean="0"/>
              <a:t>23/01/2025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2535063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10934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9DD017E7-3766-DE44-9D9C-B3FE40DFA2A1}" type="datetimeFigureOut">
              <a:rPr lang="en-GB" smtClean="0"/>
              <a:t>23/01/2025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7A79CF-7A76-7F48-99D1-0FF36E8E5201}" type="slidenum">
              <a:rPr lang="en-GB" smtClean="0"/>
              <a:t>‹N°›</a:t>
            </a:fld>
            <a:endParaRPr lang="en-GB"/>
          </a:p>
        </p:txBody>
      </p:sp>
    </p:spTree>
    <p:extLst>
      <p:ext uri="{BB962C8B-B14F-4D97-AF65-F5344CB8AC3E}">
        <p14:creationId xmlns:p14="http://schemas.microsoft.com/office/powerpoint/2010/main" val="170072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DD017E7-3766-DE44-9D9C-B3FE40DFA2A1}" type="datetimeFigureOut">
              <a:rPr lang="en-GB" smtClean="0"/>
              <a:t>23/01/2025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87A79CF-7A76-7F48-99D1-0FF36E8E5201}" type="slidenum">
              <a:rPr lang="en-GB" smtClean="0"/>
              <a:t>‹N°›</a:t>
            </a:fld>
            <a:endParaRPr lang="en-GB"/>
          </a:p>
        </p:txBody>
      </p:sp>
    </p:spTree>
    <p:extLst>
      <p:ext uri="{BB962C8B-B14F-4D97-AF65-F5344CB8AC3E}">
        <p14:creationId xmlns:p14="http://schemas.microsoft.com/office/powerpoint/2010/main" val="20224240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4205F9-2904-9C47-BA4A-10C18B6E2063}"/>
              </a:ext>
            </a:extLst>
          </p:cNvPr>
          <p:cNvSpPr/>
          <p:nvPr/>
        </p:nvSpPr>
        <p:spPr>
          <a:xfrm rot="5400000">
            <a:off x="-2537604" y="4953000"/>
            <a:ext cx="7490604" cy="2415396"/>
          </a:xfrm>
          <a:prstGeom prst="rect">
            <a:avLst/>
          </a:prstGeom>
          <a:solidFill>
            <a:schemeClr val="accent4">
              <a:lumMod val="20000"/>
              <a:lumOff val="8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D81371E0-4BF1-014E-B84E-52BEF228AB23}"/>
              </a:ext>
            </a:extLst>
          </p:cNvPr>
          <p:cNvSpPr/>
          <p:nvPr/>
        </p:nvSpPr>
        <p:spPr>
          <a:xfrm>
            <a:off x="0" y="0"/>
            <a:ext cx="6858000" cy="2415396"/>
          </a:xfrm>
          <a:prstGeom prst="rect">
            <a:avLst/>
          </a:prstGeom>
          <a:solidFill>
            <a:schemeClr val="accent4">
              <a:lumMod val="20000"/>
              <a:lumOff val="80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ZoneTexte 3">
            <a:extLst>
              <a:ext uri="{FF2B5EF4-FFF2-40B4-BE49-F238E27FC236}">
                <a16:creationId xmlns:a16="http://schemas.microsoft.com/office/drawing/2014/main" id="{B4DFB4CF-07EA-A546-A5CA-AC7DC460D9B8}"/>
              </a:ext>
            </a:extLst>
          </p:cNvPr>
          <p:cNvSpPr txBox="1"/>
          <p:nvPr/>
        </p:nvSpPr>
        <p:spPr>
          <a:xfrm>
            <a:off x="150956" y="433756"/>
            <a:ext cx="6556090" cy="1908215"/>
          </a:xfrm>
          <a:prstGeom prst="rect">
            <a:avLst/>
          </a:prstGeom>
          <a:noFill/>
        </p:spPr>
        <p:txBody>
          <a:bodyPr wrap="none" rtlCol="0">
            <a:spAutoFit/>
          </a:bodyPr>
          <a:lstStyle/>
          <a:p>
            <a:pPr algn="ctr"/>
            <a:r>
              <a:rPr lang="en-GB" sz="2800" dirty="0"/>
              <a:t>Cell Identity and gene expression regulation</a:t>
            </a:r>
          </a:p>
          <a:p>
            <a:pPr algn="ctr"/>
            <a:endParaRPr lang="en-GB" sz="2400" dirty="0"/>
          </a:p>
          <a:p>
            <a:pPr algn="ctr"/>
            <a:endParaRPr lang="en-GB" sz="2400" dirty="0"/>
          </a:p>
          <a:p>
            <a:pPr algn="ctr"/>
            <a:r>
              <a:rPr lang="en-GB" sz="2400" dirty="0"/>
              <a:t>Délara Sabéran-Djoneidi &amp; Jean-Paul </a:t>
            </a:r>
            <a:r>
              <a:rPr lang="en-GB" sz="2400" dirty="0" err="1"/>
              <a:t>Concordet</a:t>
            </a:r>
            <a:endParaRPr lang="en-GB" dirty="0"/>
          </a:p>
          <a:p>
            <a:pPr algn="ctr"/>
            <a:endParaRPr lang="en-GB" dirty="0"/>
          </a:p>
        </p:txBody>
      </p:sp>
      <p:sp>
        <p:nvSpPr>
          <p:cNvPr id="6" name="ZoneTexte 5">
            <a:extLst>
              <a:ext uri="{FF2B5EF4-FFF2-40B4-BE49-F238E27FC236}">
                <a16:creationId xmlns:a16="http://schemas.microsoft.com/office/drawing/2014/main" id="{3B1060AA-BF75-BC4D-AEDF-04D0457688BE}"/>
              </a:ext>
            </a:extLst>
          </p:cNvPr>
          <p:cNvSpPr txBox="1"/>
          <p:nvPr/>
        </p:nvSpPr>
        <p:spPr>
          <a:xfrm>
            <a:off x="57061" y="3223255"/>
            <a:ext cx="2450849" cy="6924973"/>
          </a:xfrm>
          <a:prstGeom prst="rect">
            <a:avLst/>
          </a:prstGeom>
          <a:noFill/>
        </p:spPr>
        <p:txBody>
          <a:bodyPr wrap="square" rtlCol="0">
            <a:spAutoFit/>
          </a:bodyPr>
          <a:lstStyle/>
          <a:p>
            <a:r>
              <a:rPr lang="en-GB" b="1" dirty="0"/>
              <a:t>Effectives: </a:t>
            </a:r>
            <a:r>
              <a:rPr lang="en-GB" dirty="0">
                <a:solidFill>
                  <a:schemeClr val="bg1">
                    <a:lumMod val="65000"/>
                  </a:schemeClr>
                </a:solidFill>
              </a:rPr>
              <a:t>max 20</a:t>
            </a:r>
          </a:p>
          <a:p>
            <a:r>
              <a:rPr lang="en-GB" b="1" dirty="0"/>
              <a:t>Language</a:t>
            </a:r>
            <a:r>
              <a:rPr lang="en-GB" dirty="0">
                <a:solidFill>
                  <a:schemeClr val="bg1">
                    <a:lumMod val="65000"/>
                  </a:schemeClr>
                </a:solidFill>
              </a:rPr>
              <a:t>: English</a:t>
            </a:r>
          </a:p>
          <a:p>
            <a:r>
              <a:rPr lang="en-GB" b="1" dirty="0"/>
              <a:t>Prerequisites: </a:t>
            </a:r>
          </a:p>
          <a:p>
            <a:r>
              <a:rPr lang="en-GB" dirty="0">
                <a:solidFill>
                  <a:schemeClr val="bg1">
                    <a:lumMod val="65000"/>
                  </a:schemeClr>
                </a:solidFill>
              </a:rPr>
              <a:t>Working knowledge in molecular Biology</a:t>
            </a:r>
          </a:p>
          <a:p>
            <a:r>
              <a:rPr lang="en-GB" b="1" dirty="0"/>
              <a:t>Where?</a:t>
            </a:r>
          </a:p>
          <a:p>
            <a:r>
              <a:rPr lang="en-GB" sz="1400" dirty="0">
                <a:solidFill>
                  <a:schemeClr val="bg1">
                    <a:lumMod val="65000"/>
                  </a:schemeClr>
                </a:solidFill>
              </a:rPr>
              <a:t>PRG</a:t>
            </a:r>
          </a:p>
          <a:p>
            <a:r>
              <a:rPr lang="en-GB" b="1" dirty="0"/>
              <a:t>When?</a:t>
            </a:r>
          </a:p>
          <a:p>
            <a:r>
              <a:rPr lang="en-GB" sz="1400" dirty="0">
                <a:solidFill>
                  <a:schemeClr val="bg1">
                    <a:lumMod val="65000"/>
                  </a:schemeClr>
                </a:solidFill>
              </a:rPr>
              <a:t>8-12</a:t>
            </a:r>
            <a:r>
              <a:rPr lang="en-GB" sz="1400" baseline="30000" dirty="0">
                <a:solidFill>
                  <a:schemeClr val="bg1">
                    <a:lumMod val="65000"/>
                  </a:schemeClr>
                </a:solidFill>
              </a:rPr>
              <a:t>th</a:t>
            </a:r>
            <a:r>
              <a:rPr lang="en-GB" sz="1400" dirty="0">
                <a:solidFill>
                  <a:schemeClr val="bg1">
                    <a:lumMod val="65000"/>
                  </a:schemeClr>
                </a:solidFill>
              </a:rPr>
              <a:t> December 25</a:t>
            </a:r>
          </a:p>
          <a:p>
            <a:endParaRPr lang="en-GB" b="1" dirty="0"/>
          </a:p>
          <a:p>
            <a:r>
              <a:rPr lang="en-GB" b="1" dirty="0"/>
              <a:t>Evaluation:</a:t>
            </a:r>
          </a:p>
          <a:p>
            <a:r>
              <a:rPr lang="en-GB" sz="1400" dirty="0">
                <a:solidFill>
                  <a:schemeClr val="bg1">
                    <a:lumMod val="65000"/>
                  </a:schemeClr>
                </a:solidFill>
              </a:rPr>
              <a:t>Article and data presentations &amp; active participation</a:t>
            </a:r>
          </a:p>
          <a:p>
            <a:endParaRPr lang="en-GB" b="1" dirty="0"/>
          </a:p>
          <a:p>
            <a:r>
              <a:rPr lang="en-GB" b="1" dirty="0"/>
              <a:t>Questions:</a:t>
            </a:r>
            <a:endParaRPr lang="en-GB" dirty="0"/>
          </a:p>
          <a:p>
            <a:r>
              <a:rPr lang="en-GB" sz="1400" dirty="0">
                <a:solidFill>
                  <a:schemeClr val="bg1">
                    <a:lumMod val="65000"/>
                  </a:schemeClr>
                </a:solidFill>
              </a:rPr>
              <a:t>delara.saberan@u-paris.fr</a:t>
            </a:r>
          </a:p>
          <a:p>
            <a:endParaRPr lang="en-GB" dirty="0"/>
          </a:p>
          <a:p>
            <a:r>
              <a:rPr lang="en-GB" b="1" dirty="0"/>
              <a:t>Number ECTS: 3</a:t>
            </a:r>
          </a:p>
          <a:p>
            <a:r>
              <a:rPr lang="en-GB" b="1" dirty="0"/>
              <a:t>Total numbers of hours:</a:t>
            </a:r>
          </a:p>
          <a:p>
            <a:r>
              <a:rPr lang="en-GB" dirty="0">
                <a:solidFill>
                  <a:schemeClr val="bg1">
                    <a:lumMod val="65000"/>
                  </a:schemeClr>
                </a:solidFill>
              </a:rPr>
              <a:t>25h including student work by small group</a:t>
            </a:r>
          </a:p>
          <a:p>
            <a:r>
              <a:rPr lang="en-GB" b="1" dirty="0"/>
              <a:t>Teaching format: </a:t>
            </a:r>
            <a:r>
              <a:rPr lang="en-GB" dirty="0">
                <a:solidFill>
                  <a:schemeClr val="bg1">
                    <a:lumMod val="65000"/>
                  </a:schemeClr>
                </a:solidFill>
              </a:rPr>
              <a:t>lectures, work by small group, conferences</a:t>
            </a:r>
          </a:p>
          <a:p>
            <a:endParaRPr lang="en-GB" dirty="0"/>
          </a:p>
        </p:txBody>
      </p:sp>
      <p:sp>
        <p:nvSpPr>
          <p:cNvPr id="7" name="ZoneTexte 6">
            <a:extLst>
              <a:ext uri="{FF2B5EF4-FFF2-40B4-BE49-F238E27FC236}">
                <a16:creationId xmlns:a16="http://schemas.microsoft.com/office/drawing/2014/main" id="{1E5FADEC-CE5F-42DF-B606-8A42F87972C6}"/>
              </a:ext>
            </a:extLst>
          </p:cNvPr>
          <p:cNvSpPr txBox="1"/>
          <p:nvPr/>
        </p:nvSpPr>
        <p:spPr>
          <a:xfrm>
            <a:off x="2450148" y="2341971"/>
            <a:ext cx="4350090" cy="7594387"/>
          </a:xfrm>
          <a:prstGeom prst="rect">
            <a:avLst/>
          </a:prstGeom>
          <a:noFill/>
        </p:spPr>
        <p:txBody>
          <a:bodyPr wrap="square" rtlCol="0">
            <a:spAutoFit/>
          </a:bodyPr>
          <a:lstStyle/>
          <a:p>
            <a:pPr algn="just"/>
            <a:r>
              <a:rPr lang="en-GB" sz="1950" b="1" dirty="0"/>
              <a:t>Teaching objectives</a:t>
            </a:r>
          </a:p>
          <a:p>
            <a:pPr algn="just"/>
            <a:r>
              <a:rPr lang="en-GB" sz="1950" dirty="0"/>
              <a:t>Acquire knowledge in gene expression regulation and related experimental approaches. Develop scientific critical thinking skills on </a:t>
            </a:r>
            <a:r>
              <a:rPr lang="en-GB" sz="1950" b="1" dirty="0"/>
              <a:t>gene regulation </a:t>
            </a:r>
            <a:r>
              <a:rPr lang="en-GB" sz="1950" dirty="0"/>
              <a:t>(enhancer definition, 3D genome organization, …) and on how single cell level analyses change the paradigm of </a:t>
            </a:r>
            <a:r>
              <a:rPr lang="en-GB" sz="1950" b="1" dirty="0"/>
              <a:t>cellular identity </a:t>
            </a:r>
            <a:r>
              <a:rPr lang="en-GB" sz="1950" dirty="0"/>
              <a:t>definition. Develop ease of interaction.</a:t>
            </a:r>
            <a:endParaRPr lang="en-GB" sz="1950" b="1" dirty="0"/>
          </a:p>
          <a:p>
            <a:pPr algn="just"/>
            <a:r>
              <a:rPr lang="en-GB" sz="1950" b="1" dirty="0"/>
              <a:t>Teaching outline</a:t>
            </a:r>
          </a:p>
          <a:p>
            <a:pPr algn="just"/>
            <a:r>
              <a:rPr lang="en-GB" sz="1950" dirty="0"/>
              <a:t>Students will learn the basis of single cell experiment techniques in order to be able to challenge the definition of cell identity. Introductory lectures on the main principles of gene expression regulation and single cell techniques are followed by workshops on figures interpretation and lectures by researchers presenting their work in their field of research in different model organisms. Two days are dedicated to two researchers. To prepare the students for these in person meetings, a bibliographic work is proposed.</a:t>
            </a:r>
          </a:p>
        </p:txBody>
      </p:sp>
    </p:spTree>
    <p:extLst>
      <p:ext uri="{BB962C8B-B14F-4D97-AF65-F5344CB8AC3E}">
        <p14:creationId xmlns:p14="http://schemas.microsoft.com/office/powerpoint/2010/main" val="11680439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TotalTime>
  <Words>215</Words>
  <Application>Microsoft Office PowerPoint</Application>
  <PresentationFormat>Format A4 (210 x 297 mm)</PresentationFormat>
  <Paragraphs>27</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Delara Saberan-Djoneidi</cp:lastModifiedBy>
  <cp:revision>18</cp:revision>
  <dcterms:created xsi:type="dcterms:W3CDTF">2022-01-26T10:52:43Z</dcterms:created>
  <dcterms:modified xsi:type="dcterms:W3CDTF">2025-01-23T10:15:39Z</dcterms:modified>
</cp:coreProperties>
</file>